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765576202c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1765576202c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765576202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765576202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1765576202c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1765576202c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1765576202c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1765576202c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1765576202c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1765576202c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765576202c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1765576202c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765576202c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1765576202c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1765576202c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1765576202c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1765576202c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1765576202c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1765576202c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1765576202c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1765576202c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1765576202c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1765576202c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1765576202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9.png"/><Relationship Id="rId10" Type="http://schemas.openxmlformats.org/officeDocument/2006/relationships/image" Target="../media/image5.png"/><Relationship Id="rId13" Type="http://schemas.openxmlformats.org/officeDocument/2006/relationships/image" Target="../media/image1.png"/><Relationship Id="rId12" Type="http://schemas.openxmlformats.org/officeDocument/2006/relationships/image" Target="../media/image15.png"/><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6.jpg"/><Relationship Id="rId4" Type="http://schemas.openxmlformats.org/officeDocument/2006/relationships/image" Target="../media/image3.jpg"/><Relationship Id="rId9" Type="http://schemas.openxmlformats.org/officeDocument/2006/relationships/image" Target="../media/image11.png"/><Relationship Id="rId5" Type="http://schemas.openxmlformats.org/officeDocument/2006/relationships/image" Target="../media/image2.jpg"/><Relationship Id="rId6" Type="http://schemas.openxmlformats.org/officeDocument/2006/relationships/image" Target="../media/image6.png"/><Relationship Id="rId7" Type="http://schemas.openxmlformats.org/officeDocument/2006/relationships/image" Target="../media/image4.png"/><Relationship Id="rId8"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12.png"/><Relationship Id="rId5"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www.aicinema.com.br/como-fazer-um-roteiro/"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1643063" y="1824113"/>
            <a:ext cx="1857375" cy="1857375"/>
          </a:xfrm>
          <a:prstGeom prst="rect">
            <a:avLst/>
          </a:prstGeom>
          <a:noFill/>
          <a:ln>
            <a:noFill/>
          </a:ln>
        </p:spPr>
      </p:pic>
      <p:pic>
        <p:nvPicPr>
          <p:cNvPr id="55" name="Google Shape;55;p13"/>
          <p:cNvPicPr preferRelativeResize="0"/>
          <p:nvPr/>
        </p:nvPicPr>
        <p:blipFill>
          <a:blip r:embed="rId4">
            <a:alphaModFix/>
          </a:blip>
          <a:stretch>
            <a:fillRect/>
          </a:stretch>
        </p:blipFill>
        <p:spPr>
          <a:xfrm>
            <a:off x="3643313" y="1824113"/>
            <a:ext cx="1857375" cy="1857375"/>
          </a:xfrm>
          <a:prstGeom prst="rect">
            <a:avLst/>
          </a:prstGeom>
          <a:noFill/>
          <a:ln>
            <a:noFill/>
          </a:ln>
        </p:spPr>
      </p:pic>
      <p:pic>
        <p:nvPicPr>
          <p:cNvPr id="56" name="Google Shape;56;p13"/>
          <p:cNvPicPr preferRelativeResize="0"/>
          <p:nvPr/>
        </p:nvPicPr>
        <p:blipFill>
          <a:blip r:embed="rId5">
            <a:alphaModFix/>
          </a:blip>
          <a:stretch>
            <a:fillRect/>
          </a:stretch>
        </p:blipFill>
        <p:spPr>
          <a:xfrm>
            <a:off x="5643563" y="1824113"/>
            <a:ext cx="1857375" cy="1857375"/>
          </a:xfrm>
          <a:prstGeom prst="rect">
            <a:avLst/>
          </a:prstGeom>
          <a:noFill/>
          <a:ln>
            <a:noFill/>
          </a:ln>
        </p:spPr>
      </p:pic>
      <p:pic>
        <p:nvPicPr>
          <p:cNvPr id="57" name="Google Shape;57;p13"/>
          <p:cNvPicPr preferRelativeResize="0"/>
          <p:nvPr/>
        </p:nvPicPr>
        <p:blipFill>
          <a:blip r:embed="rId6">
            <a:alphaModFix/>
          </a:blip>
          <a:stretch>
            <a:fillRect/>
          </a:stretch>
        </p:blipFill>
        <p:spPr>
          <a:xfrm>
            <a:off x="661988" y="646075"/>
            <a:ext cx="1876425" cy="1047750"/>
          </a:xfrm>
          <a:prstGeom prst="rect">
            <a:avLst/>
          </a:prstGeom>
          <a:noFill/>
          <a:ln>
            <a:noFill/>
          </a:ln>
        </p:spPr>
      </p:pic>
      <p:pic>
        <p:nvPicPr>
          <p:cNvPr id="58" name="Google Shape;58;p13"/>
          <p:cNvPicPr preferRelativeResize="0"/>
          <p:nvPr/>
        </p:nvPicPr>
        <p:blipFill>
          <a:blip r:embed="rId7">
            <a:alphaModFix/>
          </a:blip>
          <a:stretch>
            <a:fillRect/>
          </a:stretch>
        </p:blipFill>
        <p:spPr>
          <a:xfrm>
            <a:off x="2690813" y="646075"/>
            <a:ext cx="1819275" cy="1019175"/>
          </a:xfrm>
          <a:prstGeom prst="rect">
            <a:avLst/>
          </a:prstGeom>
          <a:noFill/>
          <a:ln>
            <a:noFill/>
          </a:ln>
        </p:spPr>
      </p:pic>
      <p:pic>
        <p:nvPicPr>
          <p:cNvPr id="59" name="Google Shape;59;p13"/>
          <p:cNvPicPr preferRelativeResize="0"/>
          <p:nvPr/>
        </p:nvPicPr>
        <p:blipFill>
          <a:blip r:embed="rId8">
            <a:alphaModFix/>
          </a:blip>
          <a:stretch>
            <a:fillRect/>
          </a:stretch>
        </p:blipFill>
        <p:spPr>
          <a:xfrm>
            <a:off x="2605088" y="3811800"/>
            <a:ext cx="1847850" cy="1028700"/>
          </a:xfrm>
          <a:prstGeom prst="rect">
            <a:avLst/>
          </a:prstGeom>
          <a:noFill/>
          <a:ln>
            <a:noFill/>
          </a:ln>
        </p:spPr>
      </p:pic>
      <p:pic>
        <p:nvPicPr>
          <p:cNvPr id="60" name="Google Shape;60;p13"/>
          <p:cNvPicPr preferRelativeResize="0"/>
          <p:nvPr/>
        </p:nvPicPr>
        <p:blipFill>
          <a:blip r:embed="rId9">
            <a:alphaModFix/>
          </a:blip>
          <a:stretch>
            <a:fillRect/>
          </a:stretch>
        </p:blipFill>
        <p:spPr>
          <a:xfrm>
            <a:off x="4662488" y="646075"/>
            <a:ext cx="1847850" cy="1038225"/>
          </a:xfrm>
          <a:prstGeom prst="rect">
            <a:avLst/>
          </a:prstGeom>
          <a:noFill/>
          <a:ln>
            <a:noFill/>
          </a:ln>
        </p:spPr>
      </p:pic>
      <p:pic>
        <p:nvPicPr>
          <p:cNvPr id="61" name="Google Shape;61;p13"/>
          <p:cNvPicPr preferRelativeResize="0"/>
          <p:nvPr/>
        </p:nvPicPr>
        <p:blipFill>
          <a:blip r:embed="rId10">
            <a:alphaModFix/>
          </a:blip>
          <a:stretch>
            <a:fillRect/>
          </a:stretch>
        </p:blipFill>
        <p:spPr>
          <a:xfrm>
            <a:off x="4605338" y="3811800"/>
            <a:ext cx="1914525" cy="1076325"/>
          </a:xfrm>
          <a:prstGeom prst="rect">
            <a:avLst/>
          </a:prstGeom>
          <a:noFill/>
          <a:ln>
            <a:noFill/>
          </a:ln>
        </p:spPr>
      </p:pic>
      <p:pic>
        <p:nvPicPr>
          <p:cNvPr id="62" name="Google Shape;62;p13"/>
          <p:cNvPicPr preferRelativeResize="0"/>
          <p:nvPr/>
        </p:nvPicPr>
        <p:blipFill>
          <a:blip r:embed="rId11">
            <a:alphaModFix/>
          </a:blip>
          <a:stretch>
            <a:fillRect/>
          </a:stretch>
        </p:blipFill>
        <p:spPr>
          <a:xfrm>
            <a:off x="6662738" y="646075"/>
            <a:ext cx="1819275" cy="1019175"/>
          </a:xfrm>
          <a:prstGeom prst="rect">
            <a:avLst/>
          </a:prstGeom>
          <a:noFill/>
          <a:ln>
            <a:noFill/>
          </a:ln>
        </p:spPr>
      </p:pic>
      <p:pic>
        <p:nvPicPr>
          <p:cNvPr id="63" name="Google Shape;63;p13"/>
          <p:cNvPicPr preferRelativeResize="0"/>
          <p:nvPr/>
        </p:nvPicPr>
        <p:blipFill>
          <a:blip r:embed="rId12">
            <a:alphaModFix/>
          </a:blip>
          <a:stretch>
            <a:fillRect/>
          </a:stretch>
        </p:blipFill>
        <p:spPr>
          <a:xfrm>
            <a:off x="6672263" y="3811800"/>
            <a:ext cx="1885950" cy="1057275"/>
          </a:xfrm>
          <a:prstGeom prst="rect">
            <a:avLst/>
          </a:prstGeom>
          <a:noFill/>
          <a:ln>
            <a:noFill/>
          </a:ln>
        </p:spPr>
      </p:pic>
      <p:pic>
        <p:nvPicPr>
          <p:cNvPr id="64" name="Google Shape;64;p13"/>
          <p:cNvPicPr preferRelativeResize="0"/>
          <p:nvPr/>
        </p:nvPicPr>
        <p:blipFill rotWithShape="1">
          <a:blip r:embed="rId13">
            <a:alphaModFix/>
          </a:blip>
          <a:srcRect b="2358" l="1001" r="824" t="1773"/>
          <a:stretch/>
        </p:blipFill>
        <p:spPr>
          <a:xfrm>
            <a:off x="538175" y="3822811"/>
            <a:ext cx="1914525" cy="104891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4"/>
          <p:cNvSpPr txBox="1"/>
          <p:nvPr/>
        </p:nvSpPr>
        <p:spPr>
          <a:xfrm>
            <a:off x="224400" y="641875"/>
            <a:ext cx="20868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Diretor de Cinema</a:t>
            </a:r>
            <a:endParaRPr b="1" sz="1700">
              <a:solidFill>
                <a:srgbClr val="242A2E"/>
              </a:solidFill>
            </a:endParaRPr>
          </a:p>
        </p:txBody>
      </p:sp>
      <p:sp>
        <p:nvSpPr>
          <p:cNvPr id="70" name="Google Shape;70;p14"/>
          <p:cNvSpPr txBox="1"/>
          <p:nvPr/>
        </p:nvSpPr>
        <p:spPr>
          <a:xfrm>
            <a:off x="314150" y="1088275"/>
            <a:ext cx="8156700" cy="1046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pt-BR">
                <a:solidFill>
                  <a:schemeClr val="dk1"/>
                </a:solidFill>
                <a:highlight>
                  <a:srgbClr val="FFFFFF"/>
                </a:highlight>
              </a:rPr>
              <a:t>É o profissional que transforma um roteiro literário adaptado de uma obra anterior ou não, fato verídico ou totalmente ficcional, em imagens cinematográficas, com a participação de uma equipe de vários especialistas técnico-artísticos, narrando a sua história em curta ou longa duração para ser projetada em salas de cinema.</a:t>
            </a:r>
            <a:endParaRPr/>
          </a:p>
        </p:txBody>
      </p:sp>
      <p:sp>
        <p:nvSpPr>
          <p:cNvPr id="71" name="Google Shape;71;p14"/>
          <p:cNvSpPr txBox="1"/>
          <p:nvPr/>
        </p:nvSpPr>
        <p:spPr>
          <a:xfrm>
            <a:off x="4274675" y="3684725"/>
            <a:ext cx="4891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72" name="Google Shape;72;p14"/>
          <p:cNvPicPr preferRelativeResize="0"/>
          <p:nvPr/>
        </p:nvPicPr>
        <p:blipFill>
          <a:blip r:embed="rId3">
            <a:alphaModFix/>
          </a:blip>
          <a:stretch>
            <a:fillRect/>
          </a:stretch>
        </p:blipFill>
        <p:spPr>
          <a:xfrm>
            <a:off x="314150" y="2213625"/>
            <a:ext cx="2625075" cy="2625075"/>
          </a:xfrm>
          <a:prstGeom prst="rect">
            <a:avLst/>
          </a:prstGeom>
          <a:noFill/>
          <a:ln>
            <a:noFill/>
          </a:ln>
        </p:spPr>
      </p:pic>
      <p:pic>
        <p:nvPicPr>
          <p:cNvPr id="73" name="Google Shape;73;p14"/>
          <p:cNvPicPr preferRelativeResize="0"/>
          <p:nvPr/>
        </p:nvPicPr>
        <p:blipFill>
          <a:blip r:embed="rId4">
            <a:alphaModFix/>
          </a:blip>
          <a:stretch>
            <a:fillRect/>
          </a:stretch>
        </p:blipFill>
        <p:spPr>
          <a:xfrm>
            <a:off x="2939225" y="2213625"/>
            <a:ext cx="1972987" cy="2625075"/>
          </a:xfrm>
          <a:prstGeom prst="rect">
            <a:avLst/>
          </a:prstGeom>
          <a:noFill/>
          <a:ln>
            <a:noFill/>
          </a:ln>
        </p:spPr>
      </p:pic>
      <p:pic>
        <p:nvPicPr>
          <p:cNvPr id="74" name="Google Shape;74;p14"/>
          <p:cNvPicPr preferRelativeResize="0"/>
          <p:nvPr/>
        </p:nvPicPr>
        <p:blipFill>
          <a:blip r:embed="rId5">
            <a:alphaModFix/>
          </a:blip>
          <a:stretch>
            <a:fillRect/>
          </a:stretch>
        </p:blipFill>
        <p:spPr>
          <a:xfrm>
            <a:off x="4912201" y="2213625"/>
            <a:ext cx="2212042" cy="26250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5"/>
          <p:cNvSpPr txBox="1"/>
          <p:nvPr/>
        </p:nvSpPr>
        <p:spPr>
          <a:xfrm>
            <a:off x="314150" y="654075"/>
            <a:ext cx="12117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Roteirista</a:t>
            </a:r>
            <a:endParaRPr b="1" sz="1700">
              <a:solidFill>
                <a:srgbClr val="242A2E"/>
              </a:solidFill>
            </a:endParaRPr>
          </a:p>
        </p:txBody>
      </p:sp>
      <p:sp>
        <p:nvSpPr>
          <p:cNvPr id="80" name="Google Shape;80;p15"/>
          <p:cNvSpPr txBox="1"/>
          <p:nvPr/>
        </p:nvSpPr>
        <p:spPr>
          <a:xfrm>
            <a:off x="314150" y="1391225"/>
            <a:ext cx="3545400" cy="2555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pt-BR">
                <a:solidFill>
                  <a:schemeClr val="dk1"/>
                </a:solidFill>
                <a:highlight>
                  <a:srgbClr val="FFFFFF"/>
                </a:highlight>
              </a:rPr>
              <a:t>É o criador de um texto literário com trama especializada para cinema (com duração temporal previamente estabelecida) de fatos reais ou fictícios de situações que se encadeiam, dialogadas ou não, em determinados casos adaptado de uma obra literária onde evolui uma trama dramática desenvolvida pelos personagens acompanhada com clareza pelo espectador.</a:t>
            </a:r>
            <a:endParaRPr/>
          </a:p>
        </p:txBody>
      </p:sp>
      <p:pic>
        <p:nvPicPr>
          <p:cNvPr id="81" name="Google Shape;81;p15"/>
          <p:cNvPicPr preferRelativeResize="0"/>
          <p:nvPr/>
        </p:nvPicPr>
        <p:blipFill>
          <a:blip r:embed="rId3">
            <a:alphaModFix/>
          </a:blip>
          <a:stretch>
            <a:fillRect/>
          </a:stretch>
        </p:blipFill>
        <p:spPr>
          <a:xfrm>
            <a:off x="4572000" y="654075"/>
            <a:ext cx="3808150" cy="3835349"/>
          </a:xfrm>
          <a:prstGeom prst="rect">
            <a:avLst/>
          </a:prstGeom>
          <a:noFill/>
          <a:ln>
            <a:noFill/>
          </a:ln>
        </p:spPr>
      </p:pic>
      <p:sp>
        <p:nvSpPr>
          <p:cNvPr id="82" name="Google Shape;82;p15"/>
          <p:cNvSpPr txBox="1"/>
          <p:nvPr/>
        </p:nvSpPr>
        <p:spPr>
          <a:xfrm>
            <a:off x="314150" y="3946325"/>
            <a:ext cx="16605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Argumentista</a:t>
            </a:r>
            <a:endParaRPr b="1" sz="1700">
              <a:solidFill>
                <a:srgbClr val="242A2E"/>
              </a:solidFill>
            </a:endParaRPr>
          </a:p>
        </p:txBody>
      </p:sp>
      <p:sp>
        <p:nvSpPr>
          <p:cNvPr id="83" name="Google Shape;83;p15"/>
          <p:cNvSpPr txBox="1"/>
          <p:nvPr/>
        </p:nvSpPr>
        <p:spPr>
          <a:xfrm>
            <a:off x="1974650" y="3946325"/>
            <a:ext cx="15258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Dialoguista</a:t>
            </a:r>
            <a:endParaRPr b="1" sz="1700">
              <a:solidFill>
                <a:srgbClr val="242A2E"/>
              </a:solidFill>
            </a:endParaRPr>
          </a:p>
        </p:txBody>
      </p:sp>
      <p:sp>
        <p:nvSpPr>
          <p:cNvPr id="84" name="Google Shape;84;p15"/>
          <p:cNvSpPr txBox="1"/>
          <p:nvPr/>
        </p:nvSpPr>
        <p:spPr>
          <a:xfrm>
            <a:off x="314150" y="4392725"/>
            <a:ext cx="15258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Gags man</a:t>
            </a:r>
            <a:endParaRPr b="1" sz="1700">
              <a:solidFill>
                <a:srgbClr val="242A2E"/>
              </a:solidFill>
            </a:endParaRPr>
          </a:p>
        </p:txBody>
      </p:sp>
      <p:sp>
        <p:nvSpPr>
          <p:cNvPr id="85" name="Google Shape;85;p15"/>
          <p:cNvSpPr txBox="1"/>
          <p:nvPr/>
        </p:nvSpPr>
        <p:spPr>
          <a:xfrm>
            <a:off x="1839950" y="4392725"/>
            <a:ext cx="16605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Pesquisador</a:t>
            </a:r>
            <a:endParaRPr b="1" sz="1700">
              <a:solidFill>
                <a:srgbClr val="242A2E"/>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id="90" name="Google Shape;90;p16"/>
          <p:cNvPicPr preferRelativeResize="0"/>
          <p:nvPr/>
        </p:nvPicPr>
        <p:blipFill rotWithShape="1">
          <a:blip r:embed="rId3">
            <a:alphaModFix/>
          </a:blip>
          <a:srcRect b="0" l="0" r="0" t="16373"/>
          <a:stretch/>
        </p:blipFill>
        <p:spPr>
          <a:xfrm>
            <a:off x="319575" y="548587"/>
            <a:ext cx="7741901" cy="40463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7"/>
          <p:cNvSpPr txBox="1"/>
          <p:nvPr/>
        </p:nvSpPr>
        <p:spPr>
          <a:xfrm>
            <a:off x="336600" y="684400"/>
            <a:ext cx="30000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Produção</a:t>
            </a:r>
            <a:endParaRPr b="1" sz="1700">
              <a:solidFill>
                <a:srgbClr val="242A2E"/>
              </a:solidFill>
            </a:endParaRPr>
          </a:p>
        </p:txBody>
      </p:sp>
      <p:sp>
        <p:nvSpPr>
          <p:cNvPr id="96" name="Google Shape;96;p17"/>
          <p:cNvSpPr txBox="1"/>
          <p:nvPr/>
        </p:nvSpPr>
        <p:spPr>
          <a:xfrm>
            <a:off x="336600" y="1299075"/>
            <a:ext cx="8123100" cy="3578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pt-BR">
                <a:solidFill>
                  <a:schemeClr val="dk1"/>
                </a:solidFill>
                <a:highlight>
                  <a:srgbClr val="FFFFFF"/>
                </a:highlight>
              </a:rPr>
              <a:t>A partir de um roteiro original apresentado pelo contratante, e da soma dos recursos disponíveis, ele planeja e gerencia todas as etapas do processo produtivo, até que se obtenha um produto de exibição comercial em salas de cinema. O trabalho começa desde a pré-produção, quando ele ajuda a contatar e contratar técnicos especializados, artistas, fornecedores de serviços e locadores de equipamentos, monta o plano de trabalho, elabora solicitações e autorizações especiais, programa o serviço de transporte, alimentação e hospedagem dos membros da equipe, pagamentos semanais dos técnicos, previsão de despesas e listagem de compras. </a:t>
            </a:r>
            <a:endParaRPr>
              <a:solidFill>
                <a:schemeClr val="dk1"/>
              </a:solidFill>
              <a:highlight>
                <a:srgbClr val="FFFFFF"/>
              </a:highlight>
            </a:endParaRPr>
          </a:p>
          <a:p>
            <a:pPr indent="0" lvl="0" marL="0" rtl="0" algn="just">
              <a:lnSpc>
                <a:spcPct val="115000"/>
              </a:lnSpc>
              <a:spcBef>
                <a:spcPts val="1200"/>
              </a:spcBef>
              <a:spcAft>
                <a:spcPts val="0"/>
              </a:spcAft>
              <a:buNone/>
            </a:pPr>
            <a:r>
              <a:rPr lang="pt-BR">
                <a:solidFill>
                  <a:schemeClr val="dk1"/>
                </a:solidFill>
                <a:highlight>
                  <a:srgbClr val="FFFFFF"/>
                </a:highlight>
              </a:rPr>
              <a:t>Durante o período das filmagens, mantém toda a infra-estrutura de funcionamento da produção, delegando aos seus assistentes vários afazeres, colocando o seu melhor assistente no set de filmagem representando-o. Após as filmagens, ou seja, na desprodução, devolve equipamentos, dispensa fornecedores e apresenta o seu relatório final à empresa produtora.</a:t>
            </a:r>
            <a:endParaRPr>
              <a:solidFill>
                <a:schemeClr val="dk1"/>
              </a:solidFill>
              <a:highlight>
                <a:srgbClr val="FFFFFF"/>
              </a:highlight>
            </a:endParaRPr>
          </a:p>
          <a:p>
            <a:pPr indent="0" lvl="0" marL="0" rtl="0" algn="just">
              <a:lnSpc>
                <a:spcPct val="115000"/>
              </a:lnSpc>
              <a:spcBef>
                <a:spcPts val="1200"/>
              </a:spcBef>
              <a:spcAft>
                <a:spcPts val="0"/>
              </a:spcAft>
              <a:buClr>
                <a:schemeClr val="dk1"/>
              </a:buClr>
              <a:buSzPts val="1100"/>
              <a:buFont typeface="Arial"/>
              <a:buNone/>
            </a:pPr>
            <a:r>
              <a:rPr lang="pt-BR">
                <a:solidFill>
                  <a:schemeClr val="dk1"/>
                </a:solidFill>
                <a:highlight>
                  <a:srgbClr val="FFFFFF"/>
                </a:highlight>
              </a:rPr>
              <a:t>Produção Executiva / Diretor de Produção / Produtor / Ass. Produção</a:t>
            </a:r>
            <a:endParaRPr>
              <a:solidFill>
                <a:schemeClr val="dk1"/>
              </a:solidFill>
              <a:highlight>
                <a:srgbClr val="FFFFFF"/>
              </a:highlight>
            </a:endParaRPr>
          </a:p>
          <a:p>
            <a:pPr indent="0" lvl="0" marL="0" rtl="0" algn="l">
              <a:spcBef>
                <a:spcPts val="1200"/>
              </a:spcBef>
              <a:spcAft>
                <a:spcPts val="0"/>
              </a:spcAft>
              <a:buNone/>
            </a:pPr>
            <a:r>
              <a:t/>
            </a:r>
            <a:endParaRPr sz="1200">
              <a:solidFill>
                <a:srgbClr val="242A2E"/>
              </a:solidFill>
              <a:highlight>
                <a:srgbClr val="F6F7F8"/>
              </a:highlight>
            </a:endParaRPr>
          </a:p>
        </p:txBody>
      </p:sp>
      <p:sp>
        <p:nvSpPr>
          <p:cNvPr id="97" name="Google Shape;97;p17"/>
          <p:cNvSpPr txBox="1"/>
          <p:nvPr/>
        </p:nvSpPr>
        <p:spPr>
          <a:xfrm>
            <a:off x="0" y="2344875"/>
            <a:ext cx="73041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t/>
            </a:r>
            <a:endParaRPr sz="1200">
              <a:solidFill>
                <a:srgbClr val="242A2E"/>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8"/>
          <p:cNvSpPr txBox="1"/>
          <p:nvPr/>
        </p:nvSpPr>
        <p:spPr>
          <a:xfrm>
            <a:off x="325375" y="807825"/>
            <a:ext cx="30000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Assistente de Direção</a:t>
            </a:r>
            <a:endParaRPr b="1" sz="1700">
              <a:solidFill>
                <a:srgbClr val="242A2E"/>
              </a:solidFill>
            </a:endParaRPr>
          </a:p>
        </p:txBody>
      </p:sp>
      <p:sp>
        <p:nvSpPr>
          <p:cNvPr id="103" name="Google Shape;103;p18"/>
          <p:cNvSpPr txBox="1"/>
          <p:nvPr/>
        </p:nvSpPr>
        <p:spPr>
          <a:xfrm>
            <a:off x="325375" y="1413675"/>
            <a:ext cx="8134200" cy="31863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1200"/>
              </a:spcBef>
              <a:spcAft>
                <a:spcPts val="0"/>
              </a:spcAft>
              <a:buNone/>
            </a:pPr>
            <a:r>
              <a:rPr lang="pt-BR">
                <a:solidFill>
                  <a:schemeClr val="dk1"/>
                </a:solidFill>
                <a:highlight>
                  <a:srgbClr val="FFFFFF"/>
                </a:highlight>
              </a:rPr>
              <a:t>É o técnico de cinema responsável por tudo o que deverá acontecer no local de filmagem, seja do ponto de vista técnico ou artístico. </a:t>
            </a:r>
            <a:endParaRPr>
              <a:solidFill>
                <a:schemeClr val="dk1"/>
              </a:solidFill>
              <a:highlight>
                <a:srgbClr val="FFFFFF"/>
              </a:highlight>
            </a:endParaRPr>
          </a:p>
          <a:p>
            <a:pPr indent="0" lvl="0" marL="0" rtl="0" algn="just">
              <a:lnSpc>
                <a:spcPct val="115000"/>
              </a:lnSpc>
              <a:spcBef>
                <a:spcPts val="1200"/>
              </a:spcBef>
              <a:spcAft>
                <a:spcPts val="0"/>
              </a:spcAft>
              <a:buNone/>
            </a:pPr>
            <a:r>
              <a:rPr lang="pt-BR">
                <a:solidFill>
                  <a:schemeClr val="dk1"/>
                </a:solidFill>
                <a:highlight>
                  <a:srgbClr val="FFFFFF"/>
                </a:highlight>
              </a:rPr>
              <a:t>É o profissional que substitui o diretor do filme na preparação do set. Controla todos os setores para que tudo esteja pronto na hora em que o diretor chegar para filmar. Seu trabalho começa desde o detalhamento plano a plano do roteiro, na etapa de pré-produção. </a:t>
            </a:r>
            <a:endParaRPr>
              <a:solidFill>
                <a:schemeClr val="dk1"/>
              </a:solidFill>
              <a:highlight>
                <a:srgbClr val="FFFFFF"/>
              </a:highlight>
            </a:endParaRPr>
          </a:p>
          <a:p>
            <a:pPr indent="0" lvl="0" marL="0" rtl="0" algn="just">
              <a:lnSpc>
                <a:spcPct val="115000"/>
              </a:lnSpc>
              <a:spcBef>
                <a:spcPts val="1200"/>
              </a:spcBef>
              <a:spcAft>
                <a:spcPts val="1200"/>
              </a:spcAft>
              <a:buNone/>
            </a:pPr>
            <a:r>
              <a:rPr lang="pt-BR">
                <a:solidFill>
                  <a:schemeClr val="dk1"/>
                </a:solidFill>
                <a:highlight>
                  <a:srgbClr val="FFFFFF"/>
                </a:highlight>
              </a:rPr>
              <a:t>Ele visita as locações escolhidas pelo diretor, o diretor de fotografia e o diretor de produção, analisando os prós e contras que possam interferir no andamento das filmagens e no resultado artístico da cena. Toma conhecimento de todas as intenções do diretor, das possibilidades técnicas e das providências de produção que devem ser tomadas para que as filmagens aconteçam ali a tempo e hora previstos no plano de trabalho elaborado pela produção com a sua participação.</a:t>
            </a:r>
            <a:endParaRPr sz="1200">
              <a:solidFill>
                <a:srgbClr val="242A2E"/>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9"/>
          <p:cNvSpPr txBox="1"/>
          <p:nvPr/>
        </p:nvSpPr>
        <p:spPr>
          <a:xfrm>
            <a:off x="325375" y="740500"/>
            <a:ext cx="30000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Diretor de Fotografia</a:t>
            </a:r>
            <a:endParaRPr b="1" sz="1700">
              <a:solidFill>
                <a:srgbClr val="242A2E"/>
              </a:solidFill>
            </a:endParaRPr>
          </a:p>
        </p:txBody>
      </p:sp>
      <p:sp>
        <p:nvSpPr>
          <p:cNvPr id="109" name="Google Shape;109;p19"/>
          <p:cNvSpPr txBox="1"/>
          <p:nvPr/>
        </p:nvSpPr>
        <p:spPr>
          <a:xfrm>
            <a:off x="325375" y="1186900"/>
            <a:ext cx="8134200" cy="34341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1200"/>
              </a:spcBef>
              <a:spcAft>
                <a:spcPts val="0"/>
              </a:spcAft>
              <a:buNone/>
            </a:pPr>
            <a:r>
              <a:rPr lang="pt-BR">
                <a:solidFill>
                  <a:schemeClr val="dk1"/>
                </a:solidFill>
                <a:highlight>
                  <a:srgbClr val="FFFFFF"/>
                </a:highlight>
              </a:rPr>
              <a:t>É o técnico de cinema e vídeo responsável pelas imagens de um produto audiovisual. Supervisiona em uma equipe de filmagem ou gravação tudo que pode interferir no resultado da imagem. Sugere os enquadramentos, alternativas de planos (e lentes), movimentos de câmera (equipamentos indicados para tal), no intuito de obter maior concisão narrativa do filme e melhor compreensão por parte do espectador. </a:t>
            </a:r>
            <a:endParaRPr>
              <a:solidFill>
                <a:schemeClr val="dk1"/>
              </a:solidFill>
              <a:highlight>
                <a:srgbClr val="FFFFFF"/>
              </a:highlight>
            </a:endParaRPr>
          </a:p>
          <a:p>
            <a:pPr indent="0" lvl="0" marL="0" rtl="0" algn="just">
              <a:lnSpc>
                <a:spcPct val="115000"/>
              </a:lnSpc>
              <a:spcBef>
                <a:spcPts val="1200"/>
              </a:spcBef>
              <a:spcAft>
                <a:spcPts val="0"/>
              </a:spcAft>
              <a:buNone/>
            </a:pPr>
            <a:r>
              <a:rPr lang="pt-BR">
                <a:solidFill>
                  <a:schemeClr val="dk1"/>
                </a:solidFill>
                <a:highlight>
                  <a:srgbClr val="FFFFFF"/>
                </a:highlight>
              </a:rPr>
              <a:t>Tem a responsabilidade artística de criar um clima dramático-visual através da textura fotográfica obtida com o uso de filtros, negativos e iluminações sugeridas pelo roteiro, transpondo em imagens as ideias do diretor do filme. </a:t>
            </a:r>
            <a:endParaRPr>
              <a:solidFill>
                <a:schemeClr val="dk1"/>
              </a:solidFill>
              <a:highlight>
                <a:srgbClr val="FFFFFF"/>
              </a:highlight>
            </a:endParaRPr>
          </a:p>
          <a:p>
            <a:pPr indent="0" lvl="0" marL="0" rtl="0" algn="just">
              <a:lnSpc>
                <a:spcPct val="115000"/>
              </a:lnSpc>
              <a:spcBef>
                <a:spcPts val="1200"/>
              </a:spcBef>
              <a:spcAft>
                <a:spcPts val="1200"/>
              </a:spcAft>
              <a:buNone/>
            </a:pPr>
            <a:r>
              <a:rPr lang="pt-BR">
                <a:solidFill>
                  <a:schemeClr val="dk1"/>
                </a:solidFill>
                <a:highlight>
                  <a:srgbClr val="FFFFFF"/>
                </a:highlight>
              </a:rPr>
              <a:t>É corresponsável, em parceria com o diretor e o montador do filme, pela linguagem narrativa do produto audiovisual. Acompanha o filme, do ponto de vista técnico, em todas as etapas, desde a preparação, passando pelas filmagens e a finalização em laboratório até a primeira cópia de exibição comercial.</a:t>
            </a:r>
            <a:endParaRPr>
              <a:solidFill>
                <a:schemeClr val="dk1"/>
              </a:solidFill>
              <a:highlight>
                <a:srgbClr val="FFFFFF"/>
              </a:high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0"/>
          <p:cNvSpPr txBox="1"/>
          <p:nvPr/>
        </p:nvSpPr>
        <p:spPr>
          <a:xfrm>
            <a:off x="2445925" y="1057125"/>
            <a:ext cx="4644900" cy="6552900"/>
          </a:xfrm>
          <a:prstGeom prst="rect">
            <a:avLst/>
          </a:prstGeom>
          <a:noFill/>
          <a:ln>
            <a:noFill/>
          </a:ln>
        </p:spPr>
        <p:txBody>
          <a:bodyPr anchorCtr="0" anchor="t" bIns="91425" lIns="91425" spcFirstLastPara="1" rIns="91425" wrap="square" tIns="91425">
            <a:spAutoFit/>
          </a:bodyPr>
          <a:lstStyle/>
          <a:p>
            <a:pPr indent="0" lvl="0" marL="0" rtl="0" algn="just">
              <a:lnSpc>
                <a:spcPct val="130000"/>
              </a:lnSpc>
              <a:spcBef>
                <a:spcPts val="3800"/>
              </a:spcBef>
              <a:spcAft>
                <a:spcPts val="0"/>
              </a:spcAft>
              <a:buNone/>
            </a:pPr>
            <a:r>
              <a:rPr lang="pt-BR">
                <a:solidFill>
                  <a:schemeClr val="dk1"/>
                </a:solidFill>
                <a:highlight>
                  <a:srgbClr val="FFFFFF"/>
                </a:highlight>
              </a:rPr>
              <a:t>1. Plano aberto (very long shot — P/G)</a:t>
            </a:r>
            <a:br>
              <a:rPr lang="pt-BR">
                <a:solidFill>
                  <a:schemeClr val="dk1"/>
                </a:solidFill>
                <a:highlight>
                  <a:srgbClr val="FFFFFF"/>
                </a:highlight>
              </a:rPr>
            </a:br>
            <a:r>
              <a:rPr lang="pt-BR">
                <a:solidFill>
                  <a:schemeClr val="dk1"/>
                </a:solidFill>
                <a:highlight>
                  <a:srgbClr val="FFFFFF"/>
                </a:highlight>
              </a:rPr>
              <a:t>2. Plano médio (long shot — P/M)</a:t>
            </a:r>
            <a:br>
              <a:rPr lang="pt-BR">
                <a:solidFill>
                  <a:schemeClr val="dk1"/>
                </a:solidFill>
                <a:highlight>
                  <a:srgbClr val="FFFFFF"/>
                </a:highlight>
              </a:rPr>
            </a:br>
            <a:r>
              <a:rPr lang="pt-BR">
                <a:solidFill>
                  <a:schemeClr val="dk1"/>
                </a:solidFill>
                <a:highlight>
                  <a:srgbClr val="FFFFFF"/>
                </a:highlight>
              </a:rPr>
              <a:t>3. Plano americano (mid shot — P/A)</a:t>
            </a:r>
            <a:br>
              <a:rPr lang="pt-BR">
                <a:solidFill>
                  <a:schemeClr val="dk1"/>
                </a:solidFill>
                <a:highlight>
                  <a:srgbClr val="FFFFFF"/>
                </a:highlight>
              </a:rPr>
            </a:br>
            <a:r>
              <a:rPr lang="pt-BR">
                <a:solidFill>
                  <a:schemeClr val="dk1"/>
                </a:solidFill>
                <a:highlight>
                  <a:srgbClr val="FFFFFF"/>
                </a:highlight>
              </a:rPr>
              <a:t>4. Primeiro plano (close-up — P/P)</a:t>
            </a:r>
            <a:br>
              <a:rPr lang="pt-BR">
                <a:solidFill>
                  <a:schemeClr val="dk1"/>
                </a:solidFill>
                <a:highlight>
                  <a:srgbClr val="FFFFFF"/>
                </a:highlight>
              </a:rPr>
            </a:br>
            <a:r>
              <a:rPr lang="pt-BR">
                <a:solidFill>
                  <a:schemeClr val="dk1"/>
                </a:solidFill>
                <a:highlight>
                  <a:srgbClr val="FFFFFF"/>
                </a:highlight>
              </a:rPr>
              <a:t>5. Primeiríssimo plano (big close-up — Pº/P)</a:t>
            </a:r>
            <a:br>
              <a:rPr lang="pt-BR">
                <a:solidFill>
                  <a:schemeClr val="dk1"/>
                </a:solidFill>
                <a:highlight>
                  <a:srgbClr val="FFFFFF"/>
                </a:highlight>
              </a:rPr>
            </a:br>
            <a:r>
              <a:rPr lang="pt-BR">
                <a:solidFill>
                  <a:schemeClr val="dk1"/>
                </a:solidFill>
                <a:highlight>
                  <a:srgbClr val="FFFFFF"/>
                </a:highlight>
              </a:rPr>
              <a:t>6. Plano detalhe (extra big close-up — P/D)</a:t>
            </a:r>
            <a:br>
              <a:rPr lang="pt-BR">
                <a:solidFill>
                  <a:schemeClr val="dk1"/>
                </a:solidFill>
                <a:highlight>
                  <a:srgbClr val="FFFFFF"/>
                </a:highlight>
              </a:rPr>
            </a:br>
            <a:r>
              <a:rPr lang="pt-BR">
                <a:solidFill>
                  <a:schemeClr val="dk1"/>
                </a:solidFill>
                <a:highlight>
                  <a:srgbClr val="FFFFFF"/>
                </a:highlight>
              </a:rPr>
              <a:t>7. Plano sequência (long take)</a:t>
            </a:r>
            <a:br>
              <a:rPr lang="pt-BR">
                <a:solidFill>
                  <a:schemeClr val="dk1"/>
                </a:solidFill>
                <a:highlight>
                  <a:srgbClr val="FFFFFF"/>
                </a:highlight>
              </a:rPr>
            </a:br>
            <a:r>
              <a:rPr lang="pt-BR">
                <a:solidFill>
                  <a:schemeClr val="dk1"/>
                </a:solidFill>
                <a:highlight>
                  <a:srgbClr val="FFFFFF"/>
                </a:highlight>
              </a:rPr>
              <a:t>8. Over ther shoulder </a:t>
            </a:r>
            <a:br>
              <a:rPr lang="pt-BR">
                <a:solidFill>
                  <a:schemeClr val="dk1"/>
                </a:solidFill>
                <a:highlight>
                  <a:srgbClr val="FFFFFF"/>
                </a:highlight>
              </a:rPr>
            </a:br>
            <a:r>
              <a:rPr lang="pt-BR">
                <a:solidFill>
                  <a:schemeClr val="dk1"/>
                </a:solidFill>
                <a:highlight>
                  <a:srgbClr val="FFFFFF"/>
                </a:highlight>
              </a:rPr>
              <a:t>9. Plongée e Contra-Plongée</a:t>
            </a:r>
            <a:br>
              <a:rPr b="1" lang="pt-BR" sz="1100">
                <a:solidFill>
                  <a:srgbClr val="71767C"/>
                </a:solidFill>
              </a:rPr>
            </a:br>
            <a:endParaRPr b="1" sz="1100">
              <a:solidFill>
                <a:srgbClr val="71767C"/>
              </a:solidFill>
            </a:endParaRPr>
          </a:p>
          <a:p>
            <a:pPr indent="0" lvl="0" marL="0" rtl="0" algn="l">
              <a:lnSpc>
                <a:spcPct val="130000"/>
              </a:lnSpc>
              <a:spcBef>
                <a:spcPts val="3800"/>
              </a:spcBef>
              <a:spcAft>
                <a:spcPts val="0"/>
              </a:spcAft>
              <a:buNone/>
            </a:pPr>
            <a:r>
              <a:t/>
            </a:r>
            <a:endParaRPr b="1" sz="1800">
              <a:solidFill>
                <a:srgbClr val="71767C"/>
              </a:solidFill>
            </a:endParaRPr>
          </a:p>
          <a:p>
            <a:pPr indent="0" lvl="0" marL="0" rtl="0" algn="l">
              <a:lnSpc>
                <a:spcPct val="130000"/>
              </a:lnSpc>
              <a:spcBef>
                <a:spcPts val="3800"/>
              </a:spcBef>
              <a:spcAft>
                <a:spcPts val="0"/>
              </a:spcAft>
              <a:buNone/>
            </a:pPr>
            <a:r>
              <a:t/>
            </a:r>
            <a:endParaRPr b="1" sz="1100">
              <a:solidFill>
                <a:srgbClr val="71767C"/>
              </a:solidFill>
            </a:endParaRPr>
          </a:p>
          <a:p>
            <a:pPr indent="0" lvl="0" marL="0" rtl="0" algn="l">
              <a:lnSpc>
                <a:spcPct val="130000"/>
              </a:lnSpc>
              <a:spcBef>
                <a:spcPts val="3800"/>
              </a:spcBef>
              <a:spcAft>
                <a:spcPts val="0"/>
              </a:spcAft>
              <a:buNone/>
            </a:pPr>
            <a:r>
              <a:t/>
            </a:r>
            <a:endParaRPr b="1" sz="1100">
              <a:solidFill>
                <a:srgbClr val="71767C"/>
              </a:solidFill>
            </a:endParaRPr>
          </a:p>
          <a:p>
            <a:pPr indent="0" lvl="0" marL="0" rtl="0" algn="l">
              <a:lnSpc>
                <a:spcPct val="130000"/>
              </a:lnSpc>
              <a:spcBef>
                <a:spcPts val="3800"/>
              </a:spcBef>
              <a:spcAft>
                <a:spcPts val="0"/>
              </a:spcAft>
              <a:buNone/>
            </a:pPr>
            <a:r>
              <a:t/>
            </a:r>
            <a:endParaRPr b="1" sz="1100">
              <a:solidFill>
                <a:srgbClr val="71767C"/>
              </a:solidFill>
            </a:endParaRPr>
          </a:p>
          <a:p>
            <a:pPr indent="0" lvl="0" marL="0" rtl="0" algn="l">
              <a:lnSpc>
                <a:spcPct val="130000"/>
              </a:lnSpc>
              <a:spcBef>
                <a:spcPts val="3800"/>
              </a:spcBef>
              <a:spcAft>
                <a:spcPts val="800"/>
              </a:spcAft>
              <a:buNone/>
            </a:pPr>
            <a:r>
              <a:t/>
            </a:r>
            <a:endParaRPr b="1" sz="1100">
              <a:solidFill>
                <a:srgbClr val="71767C"/>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pic>
        <p:nvPicPr>
          <p:cNvPr id="119" name="Google Shape;119;p21"/>
          <p:cNvPicPr preferRelativeResize="0"/>
          <p:nvPr/>
        </p:nvPicPr>
        <p:blipFill>
          <a:blip r:embed="rId3">
            <a:alphaModFix/>
          </a:blip>
          <a:stretch>
            <a:fillRect/>
          </a:stretch>
        </p:blipFill>
        <p:spPr>
          <a:xfrm>
            <a:off x="800100" y="214313"/>
            <a:ext cx="7543800" cy="47148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2"/>
          <p:cNvSpPr txBox="1"/>
          <p:nvPr/>
        </p:nvSpPr>
        <p:spPr>
          <a:xfrm>
            <a:off x="314150" y="1397575"/>
            <a:ext cx="8156700" cy="831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pt-BR">
                <a:solidFill>
                  <a:schemeClr val="dk1"/>
                </a:solidFill>
                <a:highlight>
                  <a:srgbClr val="FFFFFF"/>
                </a:highlight>
              </a:rPr>
              <a:t>É</a:t>
            </a:r>
            <a:r>
              <a:rPr lang="pt-BR">
                <a:solidFill>
                  <a:schemeClr val="dk1"/>
                </a:solidFill>
                <a:highlight>
                  <a:srgbClr val="FFFFFF"/>
                </a:highlight>
              </a:rPr>
              <a:t> o responsável por criar o conceito visual de um filme e orientar sua equipe para a execução desse projeto. É como se ajudasse a dar tridimensionalidade ao </a:t>
            </a:r>
            <a:r>
              <a:rPr lang="pt-BR">
                <a:solidFill>
                  <a:srgbClr val="FF062F"/>
                </a:solidFill>
                <a:uFill>
                  <a:noFill/>
                </a:uFill>
                <a:hlinkClick r:id="rId3">
                  <a:extLst>
                    <a:ext uri="{A12FA001-AC4F-418D-AE19-62706E023703}">
                      <ahyp:hlinkClr val="tx"/>
                    </a:ext>
                  </a:extLst>
                </a:hlinkClick>
              </a:rPr>
              <a:t>roteiro</a:t>
            </a:r>
            <a:r>
              <a:rPr lang="pt-BR">
                <a:solidFill>
                  <a:schemeClr val="dk1"/>
                </a:solidFill>
                <a:highlight>
                  <a:srgbClr val="FFFFFF"/>
                </a:highlight>
              </a:rPr>
              <a:t>, tirando as ideias do papel e transformando-as em cenários, </a:t>
            </a:r>
            <a:r>
              <a:rPr lang="pt-BR">
                <a:solidFill>
                  <a:schemeClr val="dk1"/>
                </a:solidFill>
                <a:highlight>
                  <a:srgbClr val="FFFFFF"/>
                </a:highlight>
              </a:rPr>
              <a:t>objetos</a:t>
            </a:r>
            <a:r>
              <a:rPr lang="pt-BR">
                <a:solidFill>
                  <a:schemeClr val="dk1"/>
                </a:solidFill>
                <a:highlight>
                  <a:srgbClr val="FFFFFF"/>
                </a:highlight>
              </a:rPr>
              <a:t>, figurinos etc.</a:t>
            </a:r>
            <a:endParaRPr/>
          </a:p>
        </p:txBody>
      </p:sp>
      <p:sp>
        <p:nvSpPr>
          <p:cNvPr id="125" name="Google Shape;125;p22"/>
          <p:cNvSpPr txBox="1"/>
          <p:nvPr/>
        </p:nvSpPr>
        <p:spPr>
          <a:xfrm>
            <a:off x="314150" y="650750"/>
            <a:ext cx="30000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Direção de Arte</a:t>
            </a:r>
            <a:endParaRPr/>
          </a:p>
        </p:txBody>
      </p:sp>
      <p:sp>
        <p:nvSpPr>
          <p:cNvPr id="126" name="Google Shape;126;p22"/>
          <p:cNvSpPr txBox="1"/>
          <p:nvPr/>
        </p:nvSpPr>
        <p:spPr>
          <a:xfrm>
            <a:off x="6581075" y="3029300"/>
            <a:ext cx="15000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Figurinista</a:t>
            </a:r>
            <a:endParaRPr b="1" sz="1700">
              <a:solidFill>
                <a:srgbClr val="242A2E"/>
              </a:solidFill>
            </a:endParaRPr>
          </a:p>
        </p:txBody>
      </p:sp>
      <p:sp>
        <p:nvSpPr>
          <p:cNvPr id="127" name="Google Shape;127;p22"/>
          <p:cNvSpPr txBox="1"/>
          <p:nvPr/>
        </p:nvSpPr>
        <p:spPr>
          <a:xfrm>
            <a:off x="3573975" y="3029300"/>
            <a:ext cx="13632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Cenógrafo</a:t>
            </a:r>
            <a:endParaRPr b="1" sz="1700">
              <a:solidFill>
                <a:srgbClr val="242A2E"/>
              </a:solidFill>
            </a:endParaRPr>
          </a:p>
        </p:txBody>
      </p:sp>
      <p:sp>
        <p:nvSpPr>
          <p:cNvPr id="128" name="Google Shape;128;p22"/>
          <p:cNvSpPr txBox="1"/>
          <p:nvPr/>
        </p:nvSpPr>
        <p:spPr>
          <a:xfrm>
            <a:off x="5009125" y="3029300"/>
            <a:ext cx="15000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Cenotécnico</a:t>
            </a:r>
            <a:endParaRPr b="1" sz="1700">
              <a:solidFill>
                <a:srgbClr val="242A2E"/>
              </a:solidFill>
            </a:endParaRPr>
          </a:p>
        </p:txBody>
      </p:sp>
      <p:sp>
        <p:nvSpPr>
          <p:cNvPr id="129" name="Google Shape;129;p22"/>
          <p:cNvSpPr txBox="1"/>
          <p:nvPr/>
        </p:nvSpPr>
        <p:spPr>
          <a:xfrm>
            <a:off x="816125" y="3029300"/>
            <a:ext cx="26859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Maquiador/Cabeleireiro</a:t>
            </a:r>
            <a:endParaRPr b="1" sz="1700">
              <a:solidFill>
                <a:srgbClr val="242A2E"/>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3"/>
          <p:cNvSpPr txBox="1"/>
          <p:nvPr/>
        </p:nvSpPr>
        <p:spPr>
          <a:xfrm>
            <a:off x="325375" y="673175"/>
            <a:ext cx="30000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Técnico de som</a:t>
            </a:r>
            <a:endParaRPr b="1" sz="1700">
              <a:solidFill>
                <a:srgbClr val="242A2E"/>
              </a:solidFill>
            </a:endParaRPr>
          </a:p>
        </p:txBody>
      </p:sp>
      <p:sp>
        <p:nvSpPr>
          <p:cNvPr id="135" name="Google Shape;135;p23"/>
          <p:cNvSpPr txBox="1"/>
          <p:nvPr/>
        </p:nvSpPr>
        <p:spPr>
          <a:xfrm>
            <a:off x="325375" y="1489650"/>
            <a:ext cx="8201400" cy="26907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1200"/>
              </a:spcBef>
              <a:spcAft>
                <a:spcPts val="0"/>
              </a:spcAft>
              <a:buNone/>
            </a:pPr>
            <a:r>
              <a:rPr lang="pt-BR">
                <a:solidFill>
                  <a:schemeClr val="dk1"/>
                </a:solidFill>
                <a:highlight>
                  <a:srgbClr val="FFFFFF"/>
                </a:highlight>
              </a:rPr>
              <a:t>É o profissional responsável pela captação com qualidade técnica de diálogos dos personagens, músicas e ruídos ambientais da cena necessários à montagem dos planos filmados. </a:t>
            </a:r>
            <a:endParaRPr>
              <a:solidFill>
                <a:schemeClr val="dk1"/>
              </a:solidFill>
              <a:highlight>
                <a:srgbClr val="FFFFFF"/>
              </a:highlight>
            </a:endParaRPr>
          </a:p>
          <a:p>
            <a:pPr indent="0" lvl="0" marL="0" rtl="0" algn="just">
              <a:lnSpc>
                <a:spcPct val="115000"/>
              </a:lnSpc>
              <a:spcBef>
                <a:spcPts val="1200"/>
              </a:spcBef>
              <a:spcAft>
                <a:spcPts val="0"/>
              </a:spcAft>
              <a:buNone/>
            </a:pPr>
            <a:r>
              <a:rPr lang="pt-BR">
                <a:solidFill>
                  <a:schemeClr val="dk1"/>
                </a:solidFill>
                <a:highlight>
                  <a:srgbClr val="FFFFFF"/>
                </a:highlight>
              </a:rPr>
              <a:t>Comanda a escolha dos microfones apropriados e acessórios no posicionamento dos microfones feito pelo seu auxiliar imediato: o microfonista. É de sua responsabilidade catalogar todos os planos com identificação semelhante aos da câmera e da decupagem previamente feita no roteiro dramático. </a:t>
            </a:r>
            <a:endParaRPr>
              <a:solidFill>
                <a:schemeClr val="dk1"/>
              </a:solidFill>
              <a:highlight>
                <a:srgbClr val="FFFFFF"/>
              </a:highlight>
            </a:endParaRPr>
          </a:p>
          <a:p>
            <a:pPr indent="0" lvl="0" marL="0" rtl="0" algn="just">
              <a:lnSpc>
                <a:spcPct val="115000"/>
              </a:lnSpc>
              <a:spcBef>
                <a:spcPts val="1200"/>
              </a:spcBef>
              <a:spcAft>
                <a:spcPts val="1200"/>
              </a:spcAft>
              <a:buNone/>
            </a:pPr>
            <a:r>
              <a:rPr lang="pt-BR">
                <a:solidFill>
                  <a:schemeClr val="dk1"/>
                </a:solidFill>
                <a:highlight>
                  <a:srgbClr val="FFFFFF"/>
                </a:highlight>
              </a:rPr>
              <a:t>No set deve ensaiar a movimentação do boom com o microfone utilizado sem que provoque sombras sobre os personagens ou os cenários. Assim como deve camuflar os seus demais microfones distribuídos no set de filmagem ocultando-os da captação da câmera.</a:t>
            </a:r>
            <a:endParaRPr sz="1200">
              <a:solidFill>
                <a:srgbClr val="242A2E"/>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4"/>
          <p:cNvSpPr txBox="1"/>
          <p:nvPr/>
        </p:nvSpPr>
        <p:spPr>
          <a:xfrm>
            <a:off x="347800" y="650750"/>
            <a:ext cx="30000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Montador/Editor</a:t>
            </a:r>
            <a:endParaRPr b="1" sz="1700">
              <a:solidFill>
                <a:srgbClr val="242A2E"/>
              </a:solidFill>
            </a:endParaRPr>
          </a:p>
        </p:txBody>
      </p:sp>
      <p:sp>
        <p:nvSpPr>
          <p:cNvPr id="141" name="Google Shape;141;p24"/>
          <p:cNvSpPr txBox="1"/>
          <p:nvPr/>
        </p:nvSpPr>
        <p:spPr>
          <a:xfrm>
            <a:off x="347800" y="1335150"/>
            <a:ext cx="8123100" cy="25365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1200"/>
              </a:spcBef>
              <a:spcAft>
                <a:spcPts val="0"/>
              </a:spcAft>
              <a:buNone/>
            </a:pPr>
            <a:r>
              <a:rPr lang="pt-BR">
                <a:solidFill>
                  <a:schemeClr val="dk1"/>
                </a:solidFill>
                <a:highlight>
                  <a:srgbClr val="FFFFFF"/>
                </a:highlight>
              </a:rPr>
              <a:t>É o técnico de cinema e vídeo que reúne, ordena e dá ritmo às imagens filmadas e sons captados fracionadamente no set, dando um sentido narrativo à história proposta pelo roteiro literário do filme seguindo uma decupagem prévia do diretor do filme.</a:t>
            </a:r>
            <a:endParaRPr>
              <a:solidFill>
                <a:schemeClr val="dk1"/>
              </a:solidFill>
              <a:highlight>
                <a:srgbClr val="FFFFFF"/>
              </a:highlight>
            </a:endParaRPr>
          </a:p>
          <a:p>
            <a:pPr indent="0" lvl="0" marL="0" rtl="0" algn="just">
              <a:lnSpc>
                <a:spcPct val="115000"/>
              </a:lnSpc>
              <a:spcBef>
                <a:spcPts val="1200"/>
              </a:spcBef>
              <a:spcAft>
                <a:spcPts val="1200"/>
              </a:spcAft>
              <a:buNone/>
            </a:pPr>
            <a:r>
              <a:rPr lang="pt-BR">
                <a:solidFill>
                  <a:schemeClr val="dk1"/>
                </a:solidFill>
                <a:highlight>
                  <a:srgbClr val="FFFFFF"/>
                </a:highlight>
              </a:rPr>
              <a:t>O montador deverá sugerir mudanças de lugar e duração das sequências, visando obter maior clareza narrativa e impacto emocional sobre o espectador para conduzi-lo sem que perceba durante 100 a 120 minutos de exibição. Prepara todas as pistas de som: diálogos (captados em direto), dublando (falas que faltaram ou que se tornaram inaudíveis), preencherá os vazios sonoros com ruídos de sala, música incidental, e colocará a trilha do filme em seus devidos lugares. Providenciará a edição dos traillers comerciais e o mapa de mixagem.</a:t>
            </a:r>
            <a:endParaRPr sz="1200">
              <a:solidFill>
                <a:srgbClr val="242A2E"/>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5"/>
          <p:cNvSpPr txBox="1"/>
          <p:nvPr/>
        </p:nvSpPr>
        <p:spPr>
          <a:xfrm>
            <a:off x="302925" y="673150"/>
            <a:ext cx="14811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Continuísta</a:t>
            </a:r>
            <a:endParaRPr b="1" sz="1700">
              <a:solidFill>
                <a:srgbClr val="242A2E"/>
              </a:solidFill>
            </a:endParaRPr>
          </a:p>
        </p:txBody>
      </p:sp>
      <p:sp>
        <p:nvSpPr>
          <p:cNvPr id="147" name="Google Shape;147;p25"/>
          <p:cNvSpPr txBox="1"/>
          <p:nvPr/>
        </p:nvSpPr>
        <p:spPr>
          <a:xfrm>
            <a:off x="302925" y="1119550"/>
            <a:ext cx="14811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Still</a:t>
            </a:r>
            <a:endParaRPr b="1" sz="1700">
              <a:solidFill>
                <a:srgbClr val="242A2E"/>
              </a:solidFill>
            </a:endParaRPr>
          </a:p>
        </p:txBody>
      </p:sp>
      <p:sp>
        <p:nvSpPr>
          <p:cNvPr id="148" name="Google Shape;148;p25"/>
          <p:cNvSpPr txBox="1"/>
          <p:nvPr/>
        </p:nvSpPr>
        <p:spPr>
          <a:xfrm>
            <a:off x="302925" y="1565950"/>
            <a:ext cx="41289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Câmera e </a:t>
            </a:r>
            <a:r>
              <a:rPr b="1" lang="pt-BR" sz="1700">
                <a:solidFill>
                  <a:srgbClr val="242A2E"/>
                </a:solidFill>
              </a:rPr>
              <a:t>Assistente de câmera</a:t>
            </a:r>
            <a:endParaRPr b="1" sz="1700">
              <a:solidFill>
                <a:srgbClr val="242A2E"/>
              </a:solidFill>
            </a:endParaRPr>
          </a:p>
        </p:txBody>
      </p:sp>
      <p:sp>
        <p:nvSpPr>
          <p:cNvPr id="149" name="Google Shape;149;p25"/>
          <p:cNvSpPr txBox="1"/>
          <p:nvPr/>
        </p:nvSpPr>
        <p:spPr>
          <a:xfrm>
            <a:off x="302925" y="2012350"/>
            <a:ext cx="30000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Chefe eletricista/Eletricista</a:t>
            </a:r>
            <a:endParaRPr b="1" sz="1700">
              <a:solidFill>
                <a:srgbClr val="242A2E"/>
              </a:solidFill>
            </a:endParaRPr>
          </a:p>
        </p:txBody>
      </p:sp>
      <p:sp>
        <p:nvSpPr>
          <p:cNvPr id="150" name="Google Shape;150;p25"/>
          <p:cNvSpPr txBox="1"/>
          <p:nvPr/>
        </p:nvSpPr>
        <p:spPr>
          <a:xfrm>
            <a:off x="302925" y="2458750"/>
            <a:ext cx="14811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Maquinista</a:t>
            </a:r>
            <a:endParaRPr b="1" sz="1700">
              <a:solidFill>
                <a:srgbClr val="242A2E"/>
              </a:solidFill>
            </a:endParaRPr>
          </a:p>
        </p:txBody>
      </p:sp>
      <p:sp>
        <p:nvSpPr>
          <p:cNvPr id="151" name="Google Shape;151;p25"/>
          <p:cNvSpPr txBox="1"/>
          <p:nvPr/>
        </p:nvSpPr>
        <p:spPr>
          <a:xfrm>
            <a:off x="302925" y="2905150"/>
            <a:ext cx="30000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Operador de </a:t>
            </a:r>
            <a:r>
              <a:rPr b="1" lang="pt-BR" sz="1700">
                <a:solidFill>
                  <a:srgbClr val="242A2E"/>
                </a:solidFill>
              </a:rPr>
              <a:t>vídeo</a:t>
            </a:r>
            <a:r>
              <a:rPr b="1" lang="pt-BR" sz="1700">
                <a:solidFill>
                  <a:srgbClr val="242A2E"/>
                </a:solidFill>
              </a:rPr>
              <a:t> assist</a:t>
            </a:r>
            <a:endParaRPr b="1" sz="1700">
              <a:solidFill>
                <a:srgbClr val="242A2E"/>
              </a:solidFill>
            </a:endParaRPr>
          </a:p>
        </p:txBody>
      </p:sp>
      <p:sp>
        <p:nvSpPr>
          <p:cNvPr id="152" name="Google Shape;152;p25"/>
          <p:cNvSpPr txBox="1"/>
          <p:nvPr/>
        </p:nvSpPr>
        <p:spPr>
          <a:xfrm>
            <a:off x="302925" y="3351550"/>
            <a:ext cx="17841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Contrarregra</a:t>
            </a:r>
            <a:endParaRPr b="1" sz="1700">
              <a:solidFill>
                <a:srgbClr val="242A2E"/>
              </a:solidFill>
            </a:endParaRPr>
          </a:p>
        </p:txBody>
      </p:sp>
      <p:sp>
        <p:nvSpPr>
          <p:cNvPr id="153" name="Google Shape;153;p25"/>
          <p:cNvSpPr txBox="1"/>
          <p:nvPr/>
        </p:nvSpPr>
        <p:spPr>
          <a:xfrm>
            <a:off x="302925" y="3797950"/>
            <a:ext cx="31977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Trilheiro/Músico de cinema</a:t>
            </a:r>
            <a:endParaRPr b="1" sz="1700">
              <a:solidFill>
                <a:srgbClr val="242A2E"/>
              </a:solidFill>
            </a:endParaRPr>
          </a:p>
        </p:txBody>
      </p:sp>
      <p:sp>
        <p:nvSpPr>
          <p:cNvPr id="154" name="Google Shape;154;p25"/>
          <p:cNvSpPr txBox="1"/>
          <p:nvPr/>
        </p:nvSpPr>
        <p:spPr>
          <a:xfrm>
            <a:off x="302925" y="4244350"/>
            <a:ext cx="30000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400"/>
              </a:spcAft>
              <a:buNone/>
            </a:pPr>
            <a:r>
              <a:rPr b="1" lang="pt-BR" sz="1700">
                <a:solidFill>
                  <a:srgbClr val="242A2E"/>
                </a:solidFill>
              </a:rPr>
              <a:t>Iluminador</a:t>
            </a:r>
            <a:endParaRPr b="1" sz="1700">
              <a:solidFill>
                <a:srgbClr val="242A2E"/>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